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fntdata" ContentType="application/x-fontdata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9144000" cy="5143500"/>
  <p:notesSz cx="5143500" cy="9144000"/>
  <p:embeddedFontLst>
    <p:embeddedFont>
      <p:font typeface="Manrope"/>
      <p:regular r:id="rId19"/>
      <p:bold r:id="rId20"/>
    </p:embeddedFont>
    <p:embeddedFont>
      <p:font typeface="Lora"/>
      <p:boldItalic r:id="rId21"/>
      <p:regular r:id="rId22"/>
      <p:italic r:id="rId23"/>
      <p:bold r:id="rId2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Manrope-regular.fntdata"/><Relationship Id="rId20" Type="http://schemas.openxmlformats.org/officeDocument/2006/relationships/font" Target="fonts/Manrope-bold.fntdata"/><Relationship Id="rId21" Type="http://schemas.openxmlformats.org/officeDocument/2006/relationships/font" Target="fonts/Lora-boldItalic.fntdata"/><Relationship Id="rId22" Type="http://schemas.openxmlformats.org/officeDocument/2006/relationships/font" Target="fonts/Lora-regular.fntdata"/><Relationship Id="rId23" Type="http://schemas.openxmlformats.org/officeDocument/2006/relationships/font" Target="fonts/Lora-italic.fntdata"/><Relationship Id="rId24" Type="http://schemas.openxmlformats.org/officeDocument/2006/relationships/font" Target="fonts/Lora-bold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hyperlink" Target="https://pitch.com?utm_medium=product-presentation&amp;utm_source=powerpoint-export&amp;utm_campaign=bottom_bar_cta&amp;utm_content=0b445a4b-4721-41dd-905c-bd380ae0e6d4&amp;utm_term=PDF-PPTX-lastslide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svg"/><Relationship Id="rId3" Type="http://schemas.openxmlformats.org/officeDocument/2006/relationships/image" Target="../media/image-1-3.png"/><Relationship Id="rId4" Type="http://schemas.openxmlformats.org/officeDocument/2006/relationships/image" Target="../media/image-1-4.svg"/><Relationship Id="rId5" Type="http://schemas.openxmlformats.org/officeDocument/2006/relationships/image" Target="../media/image-1-5.png"/><Relationship Id="rId6" Type="http://schemas.openxmlformats.org/officeDocument/2006/relationships/image" Target="../media/image-1-6.sv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sv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pitch.com?utm_medium=product-presentation&amp;utm_source=powerpoint-export&amp;utm_campaign=bottom_bar_cta&amp;utm_content=0b445a4b-4721-41dd-905c-bd380ae0e6d4&amp;utm_term=PDF-PPTX-lastslide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0b445a4b-4721-41dd-905c-bd380ae0e6d4&amp;utm_term=PDF-PPTX-lastslide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owerpoint-export&amp;utm_campaign=last_slide&amp;utm_content=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utm_source=powerpoint-export&amp;utm_campaign=bottom_bar_cta&amp;utm_content=0b445a4b-4721-41dd-905c-bd380ae0e6d4&amp;utm_term=PDF-PPTX-lastslide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0" Type="http://schemas.openxmlformats.org/officeDocument/2006/relationships/hyperlink" Target="https://pitch.com?utm_medium=product-presentation&amp;utm_source=powerpoint-export&amp;utm_campaign=bottom_bar_cta&amp;utm_content=0b445a4b-4721-41dd-905c-bd380ae0e6d4&amp;utm_term=PDF-PPTX-lastslide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hyperlink" Target="https://pitch.com?utm_medium=product-presentation&amp;utm_source=powerpoint-export&amp;utm_campaign=bottom_bar_cta&amp;utm_content=0b445a4b-4721-41dd-905c-bd380ae0e6d4&amp;utm_term=PDF-PPTX-lastslide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hyperlink" Target="https://pitch.com?utm_medium=product-presentation&amp;utm_source=powerpoint-export&amp;utm_campaign=bottom_bar_cta&amp;utm_content=0b445a4b-4721-41dd-905c-bd380ae0e6d4&amp;utm_term=PDF-PPTX-lastslide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hyperlink" Target="https://pitch.com?utm_medium=product-presentation&amp;utm_source=powerpoint-export&amp;utm_campaign=bottom_bar_cta&amp;utm_content=0b445a4b-4721-41dd-905c-bd380ae0e6d4&amp;utm_term=PDF-PPTX-lastslide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pitch.com?utm_medium=product-presentation&amp;utm_source=powerpoint-export&amp;utm_campaign=bottom_bar_cta&amp;utm_content=0b445a4b-4721-41dd-905c-bd380ae0e6d4&amp;utm_term=PDF-PPTX-lastslide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utm_source=powerpoint-export&amp;utm_campaign=bottom_bar_cta&amp;utm_content=0b445a4b-4721-41dd-905c-bd380ae0e6d4&amp;utm_term=PDF-PPTX-lastslide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hyperlink" Target="https://pitch.com?utm_medium=product-presentation&amp;utm_source=powerpoint-export&amp;utm_campaign=bottom_bar_cta&amp;utm_content=0b445a4b-4721-41dd-905c-bd380ae0e6d4&amp;utm_term=PDF-PPTX-lastslide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CF5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b0f0ec1d-20bd-4b04-878d-028ab5c37e50?pitch-bytes=247&amp;pitch-content-type=image%2Fsvg%2Bxml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7620000" y="1619250"/>
            <a:ext cx="3048000" cy="3048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6776" y="2038109"/>
            <a:ext cx="5143500" cy="24765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4875"/>
              </a:lnSpc>
            </a:pPr>
            <a:r>
              <a:rPr lang="en-US" sz="4900" b="0" spc="-30" kern="0" dirty="0">
                <a:solidFill>
                  <a:srgbClr val="0F1E14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Beyond Tools: Emotional Moment Experience</a:t>
            </a:r>
            <a:endParaRPr lang="en-US" sz="4875" dirty="0"/>
          </a:p>
        </p:txBody>
      </p:sp>
      <p:pic>
        <p:nvPicPr>
          <p:cNvPr id="5" name="Image 1" descr="https://pitch-assets-ccb95893-de3f-4266-973c-20049231b248.s3.eu-west-1.amazonaws.com/b0f0ec1d-20bd-4b04-878d-028ab5c37e50?pitch-bytes=247&amp;pitch-content-type=image%2Fsvg%2Bxml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7620000" y="1619250"/>
            <a:ext cx="3048000" cy="3048000"/>
          </a:xfrm>
          <a:prstGeom prst="rect">
            <a:avLst/>
          </a:prstGeom>
        </p:spPr>
      </p:pic>
      <p:pic>
        <p:nvPicPr>
          <p:cNvPr id="6" name="Image 2" descr="https://pitch-assets-ccb95893-de3f-4266-973c-20049231b248.s3.eu-west-1.amazonaws.com/b0f0ec1d-20bd-4b04-878d-028ab5c37e50?pitch-bytes=247&amp;pitch-content-type=image%2Fsvg%2Bxml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 rot="16200000">
            <a:off x="6857047" y="599109"/>
            <a:ext cx="1524000" cy="15240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2058124" y="1776748"/>
            <a:ext cx="550478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【墨鱼足迹】</a:t>
            </a:r>
            <a:endParaRPr lang="en-US" sz="1350" dirty="0"/>
          </a:p>
        </p:txBody>
      </p:sp>
      <p:pic>
        <p:nvPicPr>
          <p:cNvPr id="8" name="Image 3" descr="https://pitch-assets-ccb95893-de3f-4266-973c-20049231b248.s3.eu-west-1.amazonaws.com/56693d8e-017d-4204-b9c4-92edf1dad78f?pitch-bytes=939954&amp;pitch-content-type=image%2F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6060010" y="7166"/>
            <a:ext cx="2984663" cy="5136334"/>
          </a:xfrm>
          <a:prstGeom prst="rect">
            <a:avLst/>
          </a:prstGeom>
        </p:spPr>
      </p:pic>
      <p:pic>
        <p:nvPicPr>
          <p:cNvPr id="9" name="Image 4" descr="https://pitch-assets-ccb95893-de3f-4266-973c-20049231b248.s3.eu-west-1.amazonaws.com/80201fb6-36fe-4697-94e6-d10da3218f77?pitch-bytes=768620&amp;pitch-content-type=image%2F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474562" y="459303"/>
            <a:ext cx="1581912" cy="1581912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10" name="Image 5" descr="https://pitch-assets-ccb95893-de3f-4266-973c-20049231b248.s3.eu-west-1.amazonaws.com/try-pitch-pdf-export-logo.svg">
            <a:hlinkClick r:id="rId11" tooltip=""/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CF5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b0f0ec1d-20bd-4b04-878d-028ab5c37e50?pitch-bytes=247&amp;pitch-content-type=image%2Fsvg%2Bxml">    </p:cNvPr>
          <p:cNvPicPr>
            <a:picLocks noChangeAspect="1"/>
          </p:cNvPicPr>
          <p:nvPr/>
        </p:nvPicPr>
        <p:blipFill>
          <a:blip r:embed="rId1">
            <a:alphaModFix amt="1500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6191220" y="-825819"/>
            <a:ext cx="2667024" cy="2667024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b0f0ec1d-20bd-4b04-878d-028ab5c37e50?pitch-bytes=247&amp;pitch-content-type=image%2Fsvg%2Bxml">    </p:cNvPr>
          <p:cNvPicPr>
            <a:picLocks noChangeAspect="1"/>
          </p:cNvPicPr>
          <p:nvPr/>
        </p:nvPicPr>
        <p:blipFill>
          <a:blip r:embed="rId3">
            <a:alphaModFix amt="1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 rot="16200000">
            <a:off x="8456790" y="3480530"/>
            <a:ext cx="1219954" cy="1219954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74003" y="476055"/>
            <a:ext cx="5715000" cy="535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219"/>
              </a:lnSpc>
            </a:pPr>
            <a:r>
              <a:rPr lang="en-US" sz="3400" b="0" dirty="0">
                <a:solidFill>
                  <a:srgbClr val="0F1E14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large statement</a:t>
            </a:r>
            <a:endParaRPr lang="en-US" sz="3375" dirty="0"/>
          </a:p>
        </p:txBody>
      </p:sp>
      <p:sp>
        <p:nvSpPr>
          <p:cNvPr id="6" name="Text 1"/>
          <p:cNvSpPr/>
          <p:nvPr/>
        </p:nvSpPr>
        <p:spPr>
          <a:xfrm>
            <a:off x="476250" y="4547404"/>
            <a:ext cx="3290515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spc="60" kern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26 OCTOBER 2025</a:t>
            </a:r>
            <a:endParaRPr lang="en-US" sz="750" dirty="0"/>
          </a:p>
        </p:txBody>
      </p:sp>
      <p:sp>
        <p:nvSpPr>
          <p:cNvPr id="7" name="Text 2"/>
          <p:cNvSpPr/>
          <p:nvPr/>
        </p:nvSpPr>
        <p:spPr>
          <a:xfrm>
            <a:off x="4950264" y="4547404"/>
            <a:ext cx="3718248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spc="60" kern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K.X@MOOYU</a:t>
            </a:r>
            <a:endParaRPr lang="en-US" sz="750" dirty="0"/>
          </a:p>
        </p:txBody>
      </p:sp>
      <p:sp>
        <p:nvSpPr>
          <p:cNvPr id="8" name="Shape 3"/>
          <p:cNvSpPr/>
          <p:nvPr/>
        </p:nvSpPr>
        <p:spPr>
          <a:xfrm>
            <a:off x="474099" y="4454539"/>
            <a:ext cx="8191500" cy="0"/>
          </a:xfrm>
          <a:prstGeom prst="line">
            <a:avLst/>
          </a:prstGeom>
          <a:solidFill>
            <a:srgbClr val="275443"/>
          </a:solidFill>
          <a:ln w="5292">
            <a:solidFill>
              <a:srgbClr val="0F1E14"/>
            </a:solidFill>
            <a:prstDash val="solid"/>
            <a:headEnd type="none"/>
            <a:tailEnd type="none"/>
          </a:ln>
        </p:spPr>
      </p:sp>
      <p:sp>
        <p:nvSpPr>
          <p:cNvPr id="9" name="Text 4"/>
          <p:cNvSpPr/>
          <p:nvPr/>
        </p:nvSpPr>
        <p:spPr>
          <a:xfrm>
            <a:off x="476250" y="1187367"/>
            <a:ext cx="5780596" cy="2200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【墨鱼足迹】</a:t>
            </a:r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服务于所有珍视生活印记的用户——无论是记录远方的旅行者，还是珍藏日常瞬间的生活家。</a:t>
            </a:r>
            <a:endParaRPr lang="en-US" sz="1050" dirty="0"/>
          </a:p>
          <a:p>
            <a:pPr algn="l">
              <a:lnSpc>
                <a:spcPts val="1575"/>
              </a:lnSpc>
            </a:pPr>
            <a:endParaRPr lang="en-US" sz="1050" dirty="0"/>
          </a:p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我们郑重承诺：</a:t>
            </a:r>
            <a:endParaRPr lang="en-US" sz="1050" dirty="0"/>
          </a:p>
          <a:p>
            <a:pPr algn="l" marL="190500" indent="-190500">
              <a:lnSpc>
                <a:spcPts val="1575"/>
              </a:lnSpc>
              <a:buSzPct val="100000"/>
              <a:buChar char="•"/>
            </a:pPr>
            <a:r>
              <a:rPr lang="en-US" sz="1100" b="0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紧跟时代，学习和利用</a:t>
            </a:r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Ai技术</a:t>
            </a:r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全栈开发。</a:t>
            </a:r>
            <a:endParaRPr lang="en-US" sz="1050" dirty="0"/>
          </a:p>
          <a:p>
            <a:pPr algn="l" marL="190500" indent="-190500">
              <a:lnSpc>
                <a:spcPts val="1575"/>
              </a:lnSpc>
              <a:buSzPct val="100000"/>
              <a:buChar char="•"/>
            </a:pPr>
            <a:r>
              <a:rPr lang="en-US" sz="1100" b="1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100%原创代码与设计</a:t>
            </a:r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，未使用任何第三方应用模板。</a:t>
            </a:r>
            <a:endParaRPr lang="en-US" sz="1050" dirty="0"/>
          </a:p>
          <a:p>
            <a:pPr algn="l" marL="190500" indent="-190500">
              <a:lnSpc>
                <a:spcPts val="1575"/>
              </a:lnSpc>
              <a:buSzPct val="100000"/>
              <a:buChar char="•"/>
            </a:pPr>
            <a:r>
              <a:rPr lang="en-US" sz="1100" b="0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完全基于苹果现代技术栈（</a:t>
            </a:r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SwiftUI, SwiftData, CloudKit</a:t>
            </a:r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）开发。</a:t>
            </a:r>
            <a:endParaRPr lang="en-US" sz="1050" dirty="0"/>
          </a:p>
          <a:p>
            <a:pPr algn="l" marL="190500" indent="-190500">
              <a:lnSpc>
                <a:spcPts val="1575"/>
              </a:lnSpc>
              <a:buSzPct val="100000"/>
              <a:buChar char="•"/>
            </a:pPr>
            <a:r>
              <a:rPr lang="en-US" sz="1100" b="0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每一处设计都经过精心打磨，旨在提供</a:t>
            </a:r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流畅、直观且充满惊喜</a:t>
            </a:r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的用户体验。</a:t>
            </a:r>
            <a:endParaRPr lang="en-US" sz="1050" dirty="0"/>
          </a:p>
          <a:p>
            <a:pPr algn="l">
              <a:lnSpc>
                <a:spcPts val="1575"/>
              </a:lnSpc>
            </a:pPr>
            <a:endParaRPr lang="en-US" sz="1050" dirty="0"/>
          </a:p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我们深信，</a:t>
            </a:r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【墨鱼足迹】</a:t>
            </a:r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在技术实现、交互设计与用户体验上所展现的</a:t>
            </a:r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完整性与独创性</a:t>
            </a:r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。我们提供的不是又一个同质化产品，而是一个能够真正触动用户、重新定义记录意义的平台。</a:t>
            </a:r>
            <a:endParaRPr lang="en-US" sz="1050" dirty="0"/>
          </a:p>
        </p:txBody>
      </p:sp>
      <p:pic>
        <p:nvPicPr>
          <p:cNvPr id="10" name="Image 2" descr="https://pitch-assets-ccb95893-de3f-4266-973c-20049231b248.s3.eu-west-1.amazonaws.com/d8cc178f-20c3-4dae-9e8e-aabcf9bb3ace?pitch-bytes=1696433&amp;pitch-content-type=image%2Fpng">    </p:cNvPr>
          <p:cNvPicPr>
            <a:picLocks noChangeAspect="1"/>
          </p:cNvPicPr>
          <p:nvPr/>
        </p:nvPicPr>
        <p:blipFill>
          <a:blip r:embed="rId5"/>
          <a:srcRect l="0" r="0" t="8708" b="0"/>
          <a:stretch/>
        </p:blipFill>
        <p:spPr>
          <a:xfrm>
            <a:off x="6380032" y="2053"/>
            <a:ext cx="2978403" cy="5141447"/>
          </a:xfrm>
          <a:prstGeom prst="rect">
            <a:avLst/>
          </a:prstGeom>
        </p:spPr>
      </p:pic>
      <p:pic>
        <p:nvPicPr>
          <p:cNvPr id="11" name="Image 3" descr="https://pitch-assets-ccb95893-de3f-4266-973c-20049231b248.s3.eu-west-1.amazonaws.com/try-pitch-pdf-export-logo.svg">
            <a:hlinkClick r:id="rId8" tooltip="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CF5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4003" y="476055"/>
            <a:ext cx="5146328" cy="1607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219"/>
              </a:lnSpc>
            </a:pPr>
            <a:r>
              <a:rPr lang="en-US" sz="3400" b="0" dirty="0">
                <a:solidFill>
                  <a:srgbClr val="0F1E14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Embracing technology and emotions in travel experiences</a:t>
            </a:r>
            <a:endParaRPr lang="en-US" sz="3375" dirty="0"/>
          </a:p>
        </p:txBody>
      </p:sp>
      <p:sp>
        <p:nvSpPr>
          <p:cNvPr id="4" name="Text 1"/>
          <p:cNvSpPr/>
          <p:nvPr/>
        </p:nvSpPr>
        <p:spPr>
          <a:xfrm>
            <a:off x="476250" y="4547404"/>
            <a:ext cx="2468166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spc="60" kern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26 OCTOBER 2025</a:t>
            </a:r>
            <a:endParaRPr lang="en-US" sz="750" dirty="0"/>
          </a:p>
        </p:txBody>
      </p:sp>
      <p:sp>
        <p:nvSpPr>
          <p:cNvPr id="5" name="Text 2"/>
          <p:cNvSpPr/>
          <p:nvPr/>
        </p:nvSpPr>
        <p:spPr>
          <a:xfrm>
            <a:off x="3106959" y="4547404"/>
            <a:ext cx="2513372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spc="60" kern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K.X@MOOYU</a:t>
            </a:r>
            <a:endParaRPr lang="en-US" sz="750" dirty="0"/>
          </a:p>
        </p:txBody>
      </p:sp>
      <p:sp>
        <p:nvSpPr>
          <p:cNvPr id="6" name="Shape 3"/>
          <p:cNvSpPr/>
          <p:nvPr/>
        </p:nvSpPr>
        <p:spPr>
          <a:xfrm>
            <a:off x="474099" y="4454539"/>
            <a:ext cx="5143500" cy="0"/>
          </a:xfrm>
          <a:prstGeom prst="line">
            <a:avLst/>
          </a:prstGeom>
          <a:solidFill>
            <a:srgbClr val="275443"/>
          </a:solidFill>
          <a:ln w="5292">
            <a:solidFill>
              <a:srgbClr val="0F1E14"/>
            </a:solidFill>
            <a:prstDash val="solid"/>
            <a:headEnd type="none"/>
            <a:tailEnd type="none"/>
          </a:ln>
        </p:spPr>
      </p:sp>
      <p:sp>
        <p:nvSpPr>
          <p:cNvPr id="7" name="Text 4"/>
          <p:cNvSpPr/>
          <p:nvPr/>
        </p:nvSpPr>
        <p:spPr>
          <a:xfrm>
            <a:off x="476250" y="2135029"/>
            <a:ext cx="478806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0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【墨鱼足迹】—— 以设计之美，封存时光之暖。</a:t>
            </a:r>
            <a:endParaRPr lang="en-US" sz="1050" dirty="0"/>
          </a:p>
        </p:txBody>
      </p:sp>
      <p:pic>
        <p:nvPicPr>
          <p:cNvPr id="8" name="Image 0" descr="https://pitch-assets-ccb95893-de3f-4266-973c-20049231b248.s3.eu-west-1.amazonaws.com/56693d8e-017d-4204-b9c4-92edf1dad78f?pitch-bytes=939954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060010" y="7166"/>
            <a:ext cx="2984663" cy="5136334"/>
          </a:xfrm>
          <a:prstGeom prst="rect">
            <a:avLst/>
          </a:prstGeom>
        </p:spPr>
      </p:pic>
      <p:pic>
        <p:nvPicPr>
          <p:cNvPr id="9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D0E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77ace16-0c5d-4c12-bf3a-c8e5ee38c03e?pitch-bytes=1023888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2f9e2d8e-590b-4ba5-bf4d-045861e91daa?pitch-bytes=202963&amp;pitch-content-type=image%2F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144376" y="3373067"/>
            <a:ext cx="2856374" cy="457020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CF5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4003" y="476055"/>
            <a:ext cx="3778634" cy="190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750"/>
              </a:lnSpc>
            </a:pPr>
            <a:r>
              <a:rPr lang="en-US" sz="3000" b="0" dirty="0">
                <a:solidFill>
                  <a:srgbClr val="0F1E14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Evolution of moment record apps; </a:t>
            </a:r>
            <a:endParaRPr lang="en-US" sz="3000" dirty="0"/>
          </a:p>
          <a:p>
            <a:pPr algn="l">
              <a:lnSpc>
                <a:spcPts val="3750"/>
              </a:lnSpc>
            </a:pPr>
            <a:r>
              <a:rPr lang="en-US" sz="3000" b="0" dirty="0">
                <a:solidFill>
                  <a:srgbClr val="0F1E14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user experience importance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476250" y="4547404"/>
            <a:ext cx="2468166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spc="60" kern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26 OCTOBER 2025</a:t>
            </a:r>
            <a:endParaRPr lang="en-US" sz="750" dirty="0"/>
          </a:p>
        </p:txBody>
      </p:sp>
      <p:sp>
        <p:nvSpPr>
          <p:cNvPr id="5" name="Text 2"/>
          <p:cNvSpPr/>
          <p:nvPr/>
        </p:nvSpPr>
        <p:spPr>
          <a:xfrm>
            <a:off x="3106959" y="4547404"/>
            <a:ext cx="2513372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spc="60" kern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K.X@MOOYU</a:t>
            </a:r>
            <a:endParaRPr lang="en-US" sz="750" dirty="0"/>
          </a:p>
        </p:txBody>
      </p:sp>
      <p:sp>
        <p:nvSpPr>
          <p:cNvPr id="6" name="Shape 3"/>
          <p:cNvSpPr/>
          <p:nvPr/>
        </p:nvSpPr>
        <p:spPr>
          <a:xfrm>
            <a:off x="474099" y="4454539"/>
            <a:ext cx="5143500" cy="0"/>
          </a:xfrm>
          <a:prstGeom prst="line">
            <a:avLst/>
          </a:prstGeom>
          <a:solidFill>
            <a:srgbClr val="275443"/>
          </a:solidFill>
          <a:ln w="5292">
            <a:solidFill>
              <a:srgbClr val="0F1E14"/>
            </a:solidFill>
            <a:prstDash val="solid"/>
            <a:headEnd type="none"/>
            <a:tailEnd type="none"/>
          </a:ln>
        </p:spPr>
      </p:sp>
      <p:pic>
        <p:nvPicPr>
          <p:cNvPr id="7" name="Image 0" descr="https://pitch-assets-ccb95893-de3f-4266-973c-20049231b248.s3.eu-west-1.amazonaws.com/4b27bc0e-5d9e-46fe-9c03-df02c0959ac3?pitch-bytes=1085724&amp;pitch-content-type=image%2Fpng">    </p:cNvPr>
          <p:cNvPicPr>
            <a:picLocks noChangeAspect="1"/>
          </p:cNvPicPr>
          <p:nvPr/>
        </p:nvPicPr>
        <p:blipFill>
          <a:blip r:embed="rId1"/>
          <a:srcRect l="0" r="0" t="8708" b="0"/>
          <a:stretch/>
        </p:blipFill>
        <p:spPr>
          <a:xfrm>
            <a:off x="3984591" y="2053"/>
            <a:ext cx="2978403" cy="5141447"/>
          </a:xfrm>
          <a:prstGeom prst="rect">
            <a:avLst/>
          </a:prstGeom>
        </p:spPr>
      </p:pic>
      <p:pic>
        <p:nvPicPr>
          <p:cNvPr id="8" name="Image 1" descr="https://pitch-assets-ccb95893-de3f-4266-973c-20049231b248.s3.eu-west-1.amazonaws.com/d8cc178f-20c3-4dae-9e8e-aabcf9bb3ace?pitch-bytes=1696433&amp;pitch-content-type=image%2Fpng">    </p:cNvPr>
          <p:cNvPicPr>
            <a:picLocks noChangeAspect="1"/>
          </p:cNvPicPr>
          <p:nvPr/>
        </p:nvPicPr>
        <p:blipFill>
          <a:blip r:embed="rId2"/>
          <a:srcRect l="0" r="0" t="8708" b="0"/>
          <a:stretch/>
        </p:blipFill>
        <p:spPr>
          <a:xfrm>
            <a:off x="6380032" y="2053"/>
            <a:ext cx="2978403" cy="514144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91026" y="2440901"/>
            <a:ext cx="550478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025"/>
              </a:lnSpc>
            </a:pPr>
            <a:r>
              <a:rPr lang="en-US" sz="1400" b="0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【墨鱼足迹】—— 以设计之美，封存时光之暖。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474003" y="2701549"/>
            <a:ext cx="3778597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750"/>
              </a:lnSpc>
            </a:pPr>
            <a:r>
              <a:rPr lang="en-US" sz="3000" b="0" dirty="0">
                <a:solidFill>
                  <a:srgbClr val="0F1E14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UI / UX</a:t>
            </a:r>
            <a:endParaRPr lang="en-US" sz="3000" dirty="0"/>
          </a:p>
        </p:txBody>
      </p:sp>
      <p:pic>
        <p:nvPicPr>
          <p:cNvPr id="11" name="Image 2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CF5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b0f0ec1d-20bd-4b04-878d-028ab5c37e50?pitch-bytes=247&amp;pitch-content-type=image%2Fsvg%2Bxml">    </p:cNvPr>
          <p:cNvPicPr>
            <a:picLocks noChangeAspect="1"/>
          </p:cNvPicPr>
          <p:nvPr/>
        </p:nvPicPr>
        <p:blipFill>
          <a:blip r:embed="rId1">
            <a:alphaModFix amt="1500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6191220" y="-825819"/>
            <a:ext cx="2667024" cy="2667024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b0f0ec1d-20bd-4b04-878d-028ab5c37e50?pitch-bytes=247&amp;pitch-content-type=image%2Fsvg%2Bxml">    </p:cNvPr>
          <p:cNvPicPr>
            <a:picLocks noChangeAspect="1"/>
          </p:cNvPicPr>
          <p:nvPr/>
        </p:nvPicPr>
        <p:blipFill>
          <a:blip r:embed="rId3">
            <a:alphaModFix amt="1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 rot="16200000">
            <a:off x="1830024" y="4452903"/>
            <a:ext cx="1832641" cy="1832641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74003" y="476055"/>
            <a:ext cx="8194923" cy="535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219"/>
              </a:lnSpc>
            </a:pPr>
            <a:r>
              <a:rPr lang="en-US" sz="3400" b="0" dirty="0">
                <a:solidFill>
                  <a:srgbClr val="0F1E14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User Needs</a:t>
            </a:r>
            <a:endParaRPr lang="en-US" sz="3375" dirty="0"/>
          </a:p>
        </p:txBody>
      </p:sp>
      <p:sp>
        <p:nvSpPr>
          <p:cNvPr id="6" name="Text 1"/>
          <p:cNvSpPr/>
          <p:nvPr/>
        </p:nvSpPr>
        <p:spPr>
          <a:xfrm>
            <a:off x="476347" y="3816220"/>
            <a:ext cx="2571750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800" b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通过一系列精心编排的、可感知的、美好的设计细节，让“记录足迹”这个行为，从一项“任务”，变成一种“值得享受的惯例”，从而在情感上赋予这些平凡瞬间以非凡的意义。</a:t>
            </a:r>
            <a:endParaRPr lang="en-US" sz="1050" dirty="0"/>
          </a:p>
        </p:txBody>
      </p:sp>
      <p:pic>
        <p:nvPicPr>
          <p:cNvPr id="7" name="Image 2" descr="https://pitch-assets-ccb95893-de3f-4266-973c-20049231b248.s3.eu-west-1.amazonaws.com/4b387d4d-27e6-4281-93ae-16de07b162bc?pitch-bytes=130835&amp;pitch-content-type=image%2Fjpeg">    </p:cNvPr>
          <p:cNvPicPr>
            <a:picLocks noChangeAspect="1"/>
          </p:cNvPicPr>
          <p:nvPr/>
        </p:nvPicPr>
        <p:blipFill>
          <a:blip r:embed="rId5"/>
          <a:srcRect l="0" r="0" t="0" b="18460"/>
          <a:stretch/>
        </p:blipFill>
        <p:spPr>
          <a:xfrm>
            <a:off x="3285369" y="1280549"/>
            <a:ext cx="2571750" cy="2097012"/>
          </a:xfrm>
          <a:prstGeom prst="rect">
            <a:avLst/>
          </a:prstGeom>
        </p:spPr>
      </p:pic>
      <p:pic>
        <p:nvPicPr>
          <p:cNvPr id="8" name="Image 3" descr="https://pitch-assets-ccb95893-de3f-4266-973c-20049231b248.s3.eu-west-1.amazonaws.com/ee429310-2f19-41bb-941f-053df2dd1c99?pitch-bytes=37330&amp;pitch-content-type=image%2Fjpeg">    </p:cNvPr>
          <p:cNvPicPr>
            <a:picLocks noChangeAspect="1"/>
          </p:cNvPicPr>
          <p:nvPr/>
        </p:nvPicPr>
        <p:blipFill>
          <a:blip r:embed="rId6"/>
          <a:srcRect l="0" r="477" t="0" b="0"/>
          <a:stretch/>
        </p:blipFill>
        <p:spPr>
          <a:xfrm>
            <a:off x="476347" y="1279817"/>
            <a:ext cx="2571750" cy="2097012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476347" y="3617042"/>
            <a:ext cx="25717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Ceremony</a:t>
            </a:r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生活的仪式感</a:t>
            </a:r>
            <a:endParaRPr lang="en-US" sz="1050" dirty="0"/>
          </a:p>
        </p:txBody>
      </p:sp>
      <p:sp>
        <p:nvSpPr>
          <p:cNvPr id="10" name="Text 3"/>
          <p:cNvSpPr/>
          <p:nvPr/>
        </p:nvSpPr>
        <p:spPr>
          <a:xfrm>
            <a:off x="3286779" y="3816220"/>
            <a:ext cx="2571750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800" b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我们设计了一张“会说话”的地图。它通过精心的视觉设计和交互逻辑，让用户无需学习，就能一眼看懂自己人生的空间分布与故事脉络。</a:t>
            </a:r>
            <a:endParaRPr lang="en-US" sz="1050" dirty="0"/>
          </a:p>
        </p:txBody>
      </p:sp>
      <p:sp>
        <p:nvSpPr>
          <p:cNvPr id="11" name="Text 4"/>
          <p:cNvSpPr/>
          <p:nvPr/>
        </p:nvSpPr>
        <p:spPr>
          <a:xfrm>
            <a:off x="3286779" y="3617042"/>
            <a:ext cx="25717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Story</a:t>
            </a:r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直观的地图叙事</a:t>
            </a:r>
            <a:endParaRPr lang="en-US" sz="1050" dirty="0"/>
          </a:p>
        </p:txBody>
      </p:sp>
      <p:pic>
        <p:nvPicPr>
          <p:cNvPr id="12" name="Image 4" descr="https://pitch-assets-ccb95893-de3f-4266-973c-20049231b248.s3.eu-west-1.amazonaws.com/8ffaa9c0-18e2-44bc-be37-040a7a138fc7?pitch-bytes=67069&amp;pitch-content-type=image%2Fjpeg">    </p:cNvPr>
          <p:cNvPicPr>
            <a:picLocks noChangeAspect="1"/>
          </p:cNvPicPr>
          <p:nvPr/>
        </p:nvPicPr>
        <p:blipFill>
          <a:blip r:embed="rId7"/>
          <a:srcRect l="29659" r="1408" t="0" b="0"/>
          <a:stretch/>
        </p:blipFill>
        <p:spPr>
          <a:xfrm>
            <a:off x="6096080" y="1278050"/>
            <a:ext cx="2572881" cy="2099511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6097210" y="3816220"/>
            <a:ext cx="2571750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800" b="1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全屏化的情境 + 多感官的刺激 + 线性的叙事 + 情感化的交互</a:t>
            </a:r>
            <a:endParaRPr lang="en-US" sz="1050" dirty="0"/>
          </a:p>
          <a:p>
            <a:pPr algn="l">
              <a:lnSpc>
                <a:spcPts val="1575"/>
              </a:lnSpc>
            </a:pPr>
            <a:r>
              <a:rPr lang="en-US" sz="800" b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这四者的融合，共同构建了一个能暂时将用户从现实中抽离、并将其精准“传送”回过往瞬间的魔法。</a:t>
            </a:r>
            <a:endParaRPr lang="en-US" sz="1050" dirty="0"/>
          </a:p>
        </p:txBody>
      </p:sp>
      <p:sp>
        <p:nvSpPr>
          <p:cNvPr id="14" name="Text 6"/>
          <p:cNvSpPr/>
          <p:nvPr/>
        </p:nvSpPr>
        <p:spPr>
          <a:xfrm>
            <a:off x="6097210" y="3617042"/>
            <a:ext cx="2571750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Immersion</a:t>
            </a:r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沉浸式的回忆重温</a:t>
            </a:r>
            <a:endParaRPr lang="en-US" sz="1050" dirty="0"/>
          </a:p>
        </p:txBody>
      </p:sp>
      <p:sp>
        <p:nvSpPr>
          <p:cNvPr id="15" name="Shape 7"/>
          <p:cNvSpPr/>
          <p:nvPr/>
        </p:nvSpPr>
        <p:spPr>
          <a:xfrm>
            <a:off x="474099" y="4454539"/>
            <a:ext cx="8191500" cy="0"/>
          </a:xfrm>
          <a:prstGeom prst="line">
            <a:avLst/>
          </a:prstGeom>
          <a:solidFill>
            <a:srgbClr val="275443"/>
          </a:solidFill>
          <a:ln w="5292">
            <a:solidFill>
              <a:srgbClr val="0F1E14"/>
            </a:solidFill>
            <a:prstDash val="solid"/>
            <a:headEnd type="none"/>
            <a:tailEnd type="none"/>
          </a:ln>
        </p:spPr>
      </p:sp>
      <p:sp>
        <p:nvSpPr>
          <p:cNvPr id="16" name="Text 8"/>
          <p:cNvSpPr/>
          <p:nvPr/>
        </p:nvSpPr>
        <p:spPr>
          <a:xfrm>
            <a:off x="476250" y="4547404"/>
            <a:ext cx="3290515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spc="60" kern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26 OCTOBER 2025</a:t>
            </a:r>
            <a:endParaRPr lang="en-US" sz="750" dirty="0"/>
          </a:p>
        </p:txBody>
      </p:sp>
      <p:sp>
        <p:nvSpPr>
          <p:cNvPr id="17" name="Text 9"/>
          <p:cNvSpPr/>
          <p:nvPr/>
        </p:nvSpPr>
        <p:spPr>
          <a:xfrm>
            <a:off x="4950264" y="4547404"/>
            <a:ext cx="3718248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spc="60" kern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K.X@MOOYU</a:t>
            </a:r>
            <a:endParaRPr lang="en-US" sz="750" dirty="0"/>
          </a:p>
        </p:txBody>
      </p:sp>
      <p:pic>
        <p:nvPicPr>
          <p:cNvPr id="18" name="Image 5" descr="https://pitch-assets-ccb95893-de3f-4266-973c-20049231b248.s3.eu-west-1.amazonaws.com/try-pitch-pdf-export-logo.svg">
            <a:hlinkClick r:id="rId10" tooltip=""/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CF5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b0f0ec1d-20bd-4b04-878d-028ab5c37e50?pitch-bytes=247&amp;pitch-content-type=image%2Fsvg%2Bxml">    </p:cNvPr>
          <p:cNvPicPr>
            <a:picLocks noChangeAspect="1"/>
          </p:cNvPicPr>
          <p:nvPr/>
        </p:nvPicPr>
        <p:blipFill>
          <a:blip r:embed="rId1">
            <a:alphaModFix amt="1500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6191220" y="-825819"/>
            <a:ext cx="2667024" cy="2667024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b0f0ec1d-20bd-4b04-878d-028ab5c37e50?pitch-bytes=247&amp;pitch-content-type=image%2Fsvg%2Bxml">    </p:cNvPr>
          <p:cNvPicPr>
            <a:picLocks noChangeAspect="1"/>
          </p:cNvPicPr>
          <p:nvPr/>
        </p:nvPicPr>
        <p:blipFill>
          <a:blip r:embed="rId3">
            <a:alphaModFix amt="1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 rot="16200000">
            <a:off x="1830024" y="4452903"/>
            <a:ext cx="1832641" cy="1832641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74003" y="476055"/>
            <a:ext cx="8195890" cy="535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219"/>
              </a:lnSpc>
            </a:pPr>
            <a:r>
              <a:rPr lang="en-US" sz="3400" b="0" dirty="0">
                <a:solidFill>
                  <a:srgbClr val="0F1E14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Innovation Core</a:t>
            </a:r>
            <a:endParaRPr lang="en-US" sz="3375" dirty="0"/>
          </a:p>
        </p:txBody>
      </p:sp>
      <p:sp>
        <p:nvSpPr>
          <p:cNvPr id="6" name="Text 1"/>
          <p:cNvSpPr/>
          <p:nvPr/>
        </p:nvSpPr>
        <p:spPr>
          <a:xfrm>
            <a:off x="476347" y="3816220"/>
            <a:ext cx="1871625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Technology serving experience.</a:t>
            </a:r>
            <a:pPr algn="l">
              <a:lnSpc>
                <a:spcPts val="1575"/>
              </a:lnSpc>
            </a:pPr>
            <a:r>
              <a:rPr lang="en-US" sz="800" b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独创 </a:t>
            </a:r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“分类引导”搜索模式</a:t>
            </a:r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，通过清晰的界面引导用户优先选择“国内/国外”，系统随即智能匹配最优数据源。</a:t>
            </a:r>
            <a:endParaRPr lang="en-US" sz="1050" dirty="0"/>
          </a:p>
        </p:txBody>
      </p:sp>
      <p:sp>
        <p:nvSpPr>
          <p:cNvPr id="7" name="Text 2"/>
          <p:cNvSpPr/>
          <p:nvPr/>
        </p:nvSpPr>
        <p:spPr>
          <a:xfrm>
            <a:off x="476347" y="3617042"/>
            <a:ext cx="18716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Service</a:t>
            </a:r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智能分类搜索系统</a:t>
            </a:r>
            <a:endParaRPr lang="en-US" sz="1050" dirty="0"/>
          </a:p>
        </p:txBody>
      </p:sp>
      <p:sp>
        <p:nvSpPr>
          <p:cNvPr id="8" name="Text 3"/>
          <p:cNvSpPr/>
          <p:nvPr/>
        </p:nvSpPr>
        <p:spPr>
          <a:xfrm>
            <a:off x="2585695" y="3816220"/>
            <a:ext cx="1871551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Structural innovation.</a:t>
            </a:r>
            <a:pPr algn="l">
              <a:lnSpc>
                <a:spcPts val="1575"/>
              </a:lnSpc>
            </a:pPr>
            <a:r>
              <a:rPr lang="en-US" sz="800" b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引入 </a:t>
            </a:r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“游记”</a:t>
            </a:r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这一核心数据结构，用户可通过直观的拖拽操作，将多个地点组织成一条有意义的故事线。在地图上通过优雅的虚线进行</a:t>
            </a:r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可视化连线</a:t>
            </a:r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，清晰呈现完整路径与时间序列。</a:t>
            </a:r>
            <a:endParaRPr lang="en-US" sz="1050" dirty="0"/>
          </a:p>
        </p:txBody>
      </p:sp>
      <p:sp>
        <p:nvSpPr>
          <p:cNvPr id="9" name="Text 4"/>
          <p:cNvSpPr/>
          <p:nvPr/>
        </p:nvSpPr>
        <p:spPr>
          <a:xfrm>
            <a:off x="2585695" y="3617042"/>
            <a:ext cx="187155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Management</a:t>
            </a:r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游记管理系统</a:t>
            </a:r>
            <a:endParaRPr lang="en-US" sz="1050" dirty="0"/>
          </a:p>
        </p:txBody>
      </p:sp>
      <p:sp>
        <p:nvSpPr>
          <p:cNvPr id="10" name="Text 5"/>
          <p:cNvSpPr/>
          <p:nvPr/>
        </p:nvSpPr>
        <p:spPr>
          <a:xfrm>
            <a:off x="4688946" y="3816220"/>
            <a:ext cx="1871588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Dynamic statistics pictures.</a:t>
            </a:r>
            <a:pPr algn="l">
              <a:lnSpc>
                <a:spcPts val="1575"/>
              </a:lnSpc>
            </a:pPr>
            <a:r>
              <a:rPr lang="en-US" sz="800" b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基于 </a:t>
            </a:r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Core Graphics</a:t>
            </a:r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 实时生成融合用户个人数据的统计图片。运用精心设计的渐变色彩与版式布局，确保每一张分享图片都兼具美学与独特性。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4688946" y="3617042"/>
            <a:ext cx="187158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Generation</a:t>
            </a:r>
            <a:pPr algn="l">
              <a:lnSpc>
                <a:spcPts val="1575"/>
              </a:lnSpc>
            </a:pPr>
            <a:r>
              <a:rPr lang="en-US" sz="900" b="1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动态统计图片生成引擎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6798294" y="3816220"/>
            <a:ext cx="1871626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Elegant map visualization.</a:t>
            </a:r>
            <a:pPr algn="l">
              <a:lnSpc>
                <a:spcPts val="1575"/>
              </a:lnSpc>
            </a:pPr>
            <a:r>
              <a:rPr lang="en-US" sz="800" b="1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智能聚合算法</a:t>
            </a:r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：自动合并相近地点，保持界面清爽。</a:t>
            </a:r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游记连线可视化</a:t>
            </a:r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：同一游记内的地点以清晰虚线连接，增强叙事连贯性。</a:t>
            </a:r>
            <a:endParaRPr lang="en-US" sz="1050" dirty="0"/>
          </a:p>
        </p:txBody>
      </p:sp>
      <p:sp>
        <p:nvSpPr>
          <p:cNvPr id="13" name="Text 8"/>
          <p:cNvSpPr/>
          <p:nvPr/>
        </p:nvSpPr>
        <p:spPr>
          <a:xfrm>
            <a:off x="6798294" y="3617042"/>
            <a:ext cx="1871626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Dynamic</a:t>
            </a:r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优雅的地图可视化</a:t>
            </a:r>
            <a:endParaRPr lang="en-US" sz="1050" dirty="0"/>
          </a:p>
        </p:txBody>
      </p:sp>
      <p:sp>
        <p:nvSpPr>
          <p:cNvPr id="14" name="Shape 9"/>
          <p:cNvSpPr/>
          <p:nvPr/>
        </p:nvSpPr>
        <p:spPr>
          <a:xfrm>
            <a:off x="474099" y="4821635"/>
            <a:ext cx="8191500" cy="0"/>
          </a:xfrm>
          <a:prstGeom prst="line">
            <a:avLst/>
          </a:prstGeom>
          <a:solidFill>
            <a:srgbClr val="275443"/>
          </a:solidFill>
          <a:ln w="5292">
            <a:solidFill>
              <a:srgbClr val="0F1E14"/>
            </a:solidFill>
            <a:prstDash val="solid"/>
            <a:headEnd type="none"/>
            <a:tailEnd type="none"/>
          </a:ln>
        </p:spPr>
      </p:sp>
      <p:sp>
        <p:nvSpPr>
          <p:cNvPr id="15" name="Text 10"/>
          <p:cNvSpPr/>
          <p:nvPr/>
        </p:nvSpPr>
        <p:spPr>
          <a:xfrm>
            <a:off x="476250" y="4914500"/>
            <a:ext cx="3290515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spc="60" kern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26 OCTOBER 2025</a:t>
            </a:r>
            <a:endParaRPr lang="en-US" sz="750" dirty="0"/>
          </a:p>
        </p:txBody>
      </p:sp>
      <p:pic>
        <p:nvPicPr>
          <p:cNvPr id="16" name="Image 2" descr="https://pitch-assets-ccb95893-de3f-4266-973c-20049231b248.s3.eu-west-1.amazonaws.com/d21e4636-ccad-4129-8548-2ff9e84bea7a?pitch-bytes=370512&amp;pitch-content-type=image%2Fpng">    </p:cNvPr>
          <p:cNvPicPr>
            <a:picLocks noChangeAspect="1"/>
          </p:cNvPicPr>
          <p:nvPr/>
        </p:nvPicPr>
        <p:blipFill>
          <a:blip r:embed="rId5"/>
          <a:srcRect l="0" r="0" t="22100" b="26034"/>
          <a:stretch/>
        </p:blipFill>
        <p:spPr>
          <a:xfrm>
            <a:off x="470247" y="1278106"/>
            <a:ext cx="1871663" cy="2100262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sp>
        <p:nvSpPr>
          <p:cNvPr id="17" name="Text 11"/>
          <p:cNvSpPr/>
          <p:nvPr/>
        </p:nvSpPr>
        <p:spPr>
          <a:xfrm>
            <a:off x="4950264" y="4914500"/>
            <a:ext cx="3718248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spc="60" kern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K.X@MOOYU</a:t>
            </a:r>
            <a:endParaRPr lang="en-US" sz="750" dirty="0"/>
          </a:p>
        </p:txBody>
      </p:sp>
      <p:pic>
        <p:nvPicPr>
          <p:cNvPr id="18" name="Image 3" descr="https://pitch-assets-ccb95893-de3f-4266-973c-20049231b248.s3.eu-west-1.amazonaws.com/9f842830-f071-409e-8841-0d06cc64e692?pitch-bytes=1496578&amp;pitch-content-type=image%2Fpng">    </p:cNvPr>
          <p:cNvPicPr>
            <a:picLocks noChangeAspect="1"/>
          </p:cNvPicPr>
          <p:nvPr/>
        </p:nvPicPr>
        <p:blipFill>
          <a:blip r:embed="rId6"/>
          <a:srcRect l="0" r="0" t="26011" b="22228"/>
          <a:stretch/>
        </p:blipFill>
        <p:spPr>
          <a:xfrm>
            <a:off x="2582444" y="1278106"/>
            <a:ext cx="1871662" cy="2100262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19" name="Image 4" descr="https://pitch-assets-ccb95893-de3f-4266-973c-20049231b248.s3.eu-west-1.amazonaws.com/89609c8e-b3d0-4de5-aaf4-a8883effc2ef?pitch-bytes=553890&amp;pitch-content-type=image%2Fjpeg">    </p:cNvPr>
          <p:cNvPicPr>
            <a:picLocks noChangeAspect="1"/>
          </p:cNvPicPr>
          <p:nvPr/>
        </p:nvPicPr>
        <p:blipFill>
          <a:blip r:embed="rId7"/>
          <a:srcRect l="0" r="0" t="0" b="20739"/>
          <a:stretch/>
        </p:blipFill>
        <p:spPr>
          <a:xfrm>
            <a:off x="4686547" y="1278106"/>
            <a:ext cx="1871662" cy="2100262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20" name="Image 5" descr="https://pitch-assets-ccb95893-de3f-4266-973c-20049231b248.s3.eu-west-1.amazonaws.com/d9cc137b-11d5-4797-905d-0bdf943c05cf?pitch-bytes=3036173&amp;pitch-content-type=image%2Fpng">    </p:cNvPr>
          <p:cNvPicPr>
            <a:picLocks noChangeAspect="1"/>
          </p:cNvPicPr>
          <p:nvPr/>
        </p:nvPicPr>
        <p:blipFill>
          <a:blip r:embed="rId8"/>
          <a:srcRect l="0" r="0" t="5006" b="43234"/>
          <a:stretch/>
        </p:blipFill>
        <p:spPr>
          <a:xfrm>
            <a:off x="6798744" y="1278106"/>
            <a:ext cx="1871662" cy="2100262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21" name="Image 6" descr="https://pitch-assets-ccb95893-de3f-4266-973c-20049231b248.s3.eu-west-1.amazonaws.com/try-pitch-pdf-export-logo.svg">
            <a:hlinkClick r:id="rId11" tooltip=""/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CF5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631" y="476055"/>
            <a:ext cx="3618756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25"/>
              </a:lnSpc>
            </a:pPr>
            <a:r>
              <a:rPr lang="en-US" sz="2100" b="0" dirty="0">
                <a:solidFill>
                  <a:srgbClr val="275443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Intelligent Search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476347" y="945190"/>
            <a:ext cx="3619054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Smart classification system for enhanced search experience</a:t>
            </a:r>
            <a:endParaRPr lang="en-US" sz="1050" dirty="0"/>
          </a:p>
        </p:txBody>
      </p:sp>
      <p:sp>
        <p:nvSpPr>
          <p:cNvPr id="5" name="Shape 2"/>
          <p:cNvSpPr/>
          <p:nvPr/>
        </p:nvSpPr>
        <p:spPr>
          <a:xfrm>
            <a:off x="474099" y="4454539"/>
            <a:ext cx="3619500" cy="0"/>
          </a:xfrm>
          <a:prstGeom prst="line">
            <a:avLst/>
          </a:prstGeom>
          <a:solidFill>
            <a:srgbClr val="275443"/>
          </a:solidFill>
          <a:ln w="5292">
            <a:solidFill>
              <a:srgbClr val="0F1E14"/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476250" y="4547404"/>
            <a:ext cx="1695673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spc="60" kern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26 OCTOBER 2025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2330522" y="4547404"/>
            <a:ext cx="1764916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spc="60" kern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K.X@MOOYU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476250" y="1448413"/>
            <a:ext cx="2962387" cy="23860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1800" b="1" dirty="0">
                <a:solidFill>
                  <a:srgbClr val="275443"/>
                </a:solidFill>
                <a:latin typeface="DengXian" pitchFamily="34" charset="0"/>
                <a:ea typeface="DengXian" pitchFamily="34" charset="-122"/>
                <a:cs typeface="DengXian" pitchFamily="34" charset="-120"/>
              </a:rPr>
              <a:t>智能分类搜索系统</a:t>
            </a:r>
            <a:endParaRPr lang="en-US" sz="1050" dirty="0"/>
          </a:p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275443"/>
                </a:solidFill>
                <a:latin typeface="DengXian" pitchFamily="34" charset="0"/>
                <a:ea typeface="DengXian" pitchFamily="34" charset="-122"/>
                <a:cs typeface="DengXian" pitchFamily="34" charset="-120"/>
              </a:rPr>
              <a:t>传统痛点</a:t>
            </a:r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：搜索流程冗长，结果混杂不精准。</a:t>
            </a:r>
            <a:endParaRPr lang="en-US" sz="1050" dirty="0"/>
          </a:p>
          <a:p>
            <a:pPr algn="l">
              <a:lnSpc>
                <a:spcPts val="1575"/>
              </a:lnSpc>
            </a:pPr>
            <a:endParaRPr lang="en-US" sz="1050" dirty="0"/>
          </a:p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275443"/>
                </a:solidFill>
                <a:latin typeface="DengXian" pitchFamily="34" charset="0"/>
                <a:ea typeface="DengXian" pitchFamily="34" charset="-122"/>
                <a:cs typeface="DengXian" pitchFamily="34" charset="-120"/>
              </a:rPr>
              <a:t>我们的解决方案</a:t>
            </a:r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：</a:t>
            </a:r>
            <a:endParaRPr lang="en-US" sz="1050" dirty="0"/>
          </a:p>
          <a:p>
            <a:pPr algn="l" marL="190500" indent="-190500">
              <a:lnSpc>
                <a:spcPts val="1575"/>
              </a:lnSpc>
              <a:buSzPct val="100000"/>
              <a:buChar char="•"/>
            </a:pPr>
            <a:r>
              <a:rPr lang="en-US" sz="1100" b="0" dirty="0">
                <a:solidFill>
                  <a:srgbClr val="275443"/>
                </a:solidFill>
                <a:latin typeface="DengXian" pitchFamily="34" charset="0"/>
                <a:ea typeface="DengXian" pitchFamily="34" charset="-122"/>
                <a:cs typeface="DengXian" pitchFamily="34" charset="-120"/>
              </a:rPr>
              <a:t>独创 </a:t>
            </a:r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“分类引导”搜索模式</a:t>
            </a:r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，通过清晰的界面引导用户优先选择“国内/国外”，系统随即智能匹配最优数据源。</a:t>
            </a:r>
            <a:endParaRPr lang="en-US" sz="1050" dirty="0"/>
          </a:p>
          <a:p>
            <a:pPr algn="l" marL="190500" indent="-190500">
              <a:lnSpc>
                <a:spcPts val="1575"/>
              </a:lnSpc>
              <a:buSzPct val="100000"/>
              <a:buChar char="•"/>
            </a:pPr>
            <a:r>
              <a:rPr lang="en-US" sz="1100" b="0" dirty="0">
                <a:solidFill>
                  <a:srgbClr val="275443"/>
                </a:solidFill>
                <a:latin typeface="DengXian" pitchFamily="34" charset="0"/>
                <a:ea typeface="DengXian" pitchFamily="34" charset="-122"/>
                <a:cs typeface="DengXian" pitchFamily="34" charset="-120"/>
              </a:rPr>
              <a:t>实现 </a:t>
            </a:r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Apple Maps 数据源的双路优化</a:t>
            </a:r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，国内数据深度适配，国际数据无缝覆盖。</a:t>
            </a:r>
            <a:endParaRPr lang="en-US" sz="1050" dirty="0"/>
          </a:p>
          <a:p>
            <a:pPr algn="l" marL="190500" indent="-190500">
              <a:lnSpc>
                <a:spcPts val="1575"/>
              </a:lnSpc>
              <a:buSzPct val="100000"/>
              <a:buChar char="•"/>
            </a:pPr>
            <a:r>
              <a:rPr lang="en-US" sz="1100" b="0" dirty="0">
                <a:solidFill>
                  <a:srgbClr val="275443"/>
                </a:solidFill>
                <a:latin typeface="DengXian" pitchFamily="34" charset="0"/>
                <a:ea typeface="DengXian" pitchFamily="34" charset="-122"/>
                <a:cs typeface="DengXian" pitchFamily="34" charset="-120"/>
              </a:rPr>
              <a:t>通过自研算法精准过滤不相关地点，搜索准确率提升超过60%。</a:t>
            </a:r>
            <a:endParaRPr lang="en-US" sz="1050" dirty="0"/>
          </a:p>
        </p:txBody>
      </p:sp>
      <p:pic>
        <p:nvPicPr>
          <p:cNvPr id="9" name="Image 0" descr="https://pitch-assets-ccb95893-de3f-4266-973c-20049231b248.s3.eu-west-1.amazonaws.com/f3194f17-2b85-4ad0-ab75-f9d490a42ba2?pitch-bytes=351605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7021444" y="1916224"/>
            <a:ext cx="950937" cy="2057400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20000"/>
              </a:srgbClr>
            </a:outerShdw>
          </a:effectLst>
        </p:spPr>
      </p:pic>
      <p:pic>
        <p:nvPicPr>
          <p:cNvPr id="10" name="Image 1" descr="https://pitch-assets-ccb95893-de3f-4266-973c-20049231b248.s3.eu-west-1.amazonaws.com/98061ed8-4509-4042-bb6b-e72193f0cfb1?pitch-bytes=306947&amp;pitch-content-type=image%2Fpng">    </p:cNvPr>
          <p:cNvPicPr>
            <a:picLocks noChangeAspect="1"/>
          </p:cNvPicPr>
          <p:nvPr/>
        </p:nvPicPr>
        <p:blipFill>
          <a:blip r:embed="rId2"/>
          <a:srcRect l="25" r="25" t="0" b="0"/>
          <a:stretch/>
        </p:blipFill>
        <p:spPr>
          <a:xfrm>
            <a:off x="4572000" y="190500"/>
            <a:ext cx="2200158" cy="4762500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11" name="Image 2" descr="https://pitch-assets-ccb95893-de3f-4266-973c-20049231b248.s3.eu-west-1.amazonaws.com/c6c2b872-50ed-4b61-9fad-f9a5156d34b5?pitch-bytes=353709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7498669" y="1630705"/>
            <a:ext cx="950937" cy="2057400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20000"/>
              </a:srgbClr>
            </a:outerShdw>
          </a:effectLst>
        </p:spPr>
      </p:pic>
      <p:pic>
        <p:nvPicPr>
          <p:cNvPr id="12" name="Image 3" descr="https://pitch-assets-ccb95893-de3f-4266-973c-20049231b248.s3.eu-west-1.amazonaws.com/ae7fbc6b-a7c8-452c-b819-cd5c3baf25fa?pitch-bytes=370512&amp;pitch-content-type=image%2F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7975893" y="1157560"/>
            <a:ext cx="950937" cy="2057400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13" name="Image 4" descr="https://pitch-assets-ccb95893-de3f-4266-973c-20049231b248.s3.eu-west-1.amazonaws.com/try-pitch-pdf-export-logo.svg">
            <a:hlinkClick r:id="rId7" tooltip="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CF5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b0f0ec1d-20bd-4b04-878d-028ab5c37e50?pitch-bytes=247&amp;pitch-content-type=image%2Fsvg%2Bxml">    </p:cNvPr>
          <p:cNvPicPr>
            <a:picLocks noChangeAspect="1"/>
          </p:cNvPicPr>
          <p:nvPr/>
        </p:nvPicPr>
        <p:blipFill>
          <a:blip r:embed="rId1">
            <a:alphaModFix amt="1500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6191220" y="-825819"/>
            <a:ext cx="2667024" cy="26670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6250" y="1766563"/>
            <a:ext cx="3103885" cy="1976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1800" b="1" dirty="0">
                <a:solidFill>
                  <a:srgbClr val="275443"/>
                </a:solidFill>
                <a:latin typeface="DengXian" pitchFamily="34" charset="0"/>
                <a:ea typeface="DengXian" pitchFamily="34" charset="-122"/>
                <a:cs typeface="DengXian" pitchFamily="34" charset="-120"/>
              </a:rPr>
              <a:t>足迹管理系统（结构性创新）</a:t>
            </a:r>
            <a:endParaRPr lang="en-US" sz="1050" dirty="0"/>
          </a:p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275443"/>
                </a:solidFill>
                <a:latin typeface="DengXian" pitchFamily="34" charset="0"/>
                <a:ea typeface="DengXian" pitchFamily="34" charset="-122"/>
                <a:cs typeface="DengXian" pitchFamily="34" charset="-120"/>
              </a:rPr>
              <a:t>传统局限</a:t>
            </a:r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：零散的地点标记，无法形成连贯叙事。</a:t>
            </a:r>
            <a:endParaRPr lang="en-US" sz="1050" dirty="0"/>
          </a:p>
          <a:p>
            <a:pPr algn="l">
              <a:lnSpc>
                <a:spcPts val="1575"/>
              </a:lnSpc>
            </a:pPr>
            <a:endParaRPr lang="en-US" sz="1050" dirty="0"/>
          </a:p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275443"/>
                </a:solidFill>
                <a:latin typeface="DengXian" pitchFamily="34" charset="0"/>
                <a:ea typeface="DengXian" pitchFamily="34" charset="-122"/>
                <a:cs typeface="DengXian" pitchFamily="34" charset="-120"/>
              </a:rPr>
              <a:t>我们的解决方案</a:t>
            </a:r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：</a:t>
            </a:r>
            <a:endParaRPr lang="en-US" sz="1050" dirty="0"/>
          </a:p>
          <a:p>
            <a:pPr algn="l" marL="190500" indent="-190500">
              <a:lnSpc>
                <a:spcPts val="1575"/>
              </a:lnSpc>
              <a:buSzPct val="100000"/>
              <a:buChar char="•"/>
            </a:pPr>
            <a:r>
              <a:rPr lang="en-US" sz="1100" b="0" dirty="0">
                <a:solidFill>
                  <a:srgbClr val="275443"/>
                </a:solidFill>
                <a:latin typeface="DengXian" pitchFamily="34" charset="0"/>
                <a:ea typeface="DengXian" pitchFamily="34" charset="-122"/>
                <a:cs typeface="DengXian" pitchFamily="34" charset="-120"/>
              </a:rPr>
              <a:t>引入 </a:t>
            </a:r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“游记”</a:t>
            </a:r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 这一核心数据结构，用户可通过直观的拖拽操作，将多个地点组织成一条有意义的故事线。</a:t>
            </a:r>
            <a:endParaRPr lang="en-US" sz="1050" dirty="0"/>
          </a:p>
          <a:p>
            <a:pPr algn="l" marL="190500" indent="-190500">
              <a:lnSpc>
                <a:spcPts val="1575"/>
              </a:lnSpc>
              <a:buSzPct val="100000"/>
              <a:buChar char="•"/>
            </a:pPr>
            <a:r>
              <a:rPr lang="en-US" sz="1100" b="0" dirty="0">
                <a:solidFill>
                  <a:srgbClr val="275443"/>
                </a:solidFill>
                <a:latin typeface="DengXian" pitchFamily="34" charset="0"/>
                <a:ea typeface="DengXian" pitchFamily="34" charset="-122"/>
                <a:cs typeface="DengXian" pitchFamily="34" charset="-120"/>
              </a:rPr>
              <a:t>在地图上通过优雅的虚线进行</a:t>
            </a:r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可视化连线</a:t>
            </a:r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，清晰呈现完整路径与时间序列。</a:t>
            </a:r>
            <a:endParaRPr lang="en-US" sz="1050" dirty="0"/>
          </a:p>
        </p:txBody>
      </p:sp>
      <p:sp>
        <p:nvSpPr>
          <p:cNvPr id="5" name="Text 1"/>
          <p:cNvSpPr/>
          <p:nvPr/>
        </p:nvSpPr>
        <p:spPr>
          <a:xfrm>
            <a:off x="476631" y="476055"/>
            <a:ext cx="3618756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25"/>
              </a:lnSpc>
            </a:pPr>
            <a:r>
              <a:rPr lang="en-US" sz="2100" b="0" dirty="0">
                <a:solidFill>
                  <a:srgbClr val="275443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Structured System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476347" y="945190"/>
            <a:ext cx="361905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Engage with innovative structure</a:t>
            </a:r>
            <a:endParaRPr lang="en-US" sz="1050" dirty="0"/>
          </a:p>
        </p:txBody>
      </p:sp>
      <p:sp>
        <p:nvSpPr>
          <p:cNvPr id="7" name="Text 3"/>
          <p:cNvSpPr/>
          <p:nvPr/>
        </p:nvSpPr>
        <p:spPr>
          <a:xfrm>
            <a:off x="474099" y="4454539"/>
            <a:ext cx="3619500" cy="0"/>
          </a:xfrm>
          <a:prstGeom prst="line">
            <a:avLst/>
          </a:prstGeom>
          <a:solidFill>
            <a:srgbClr val="275443"/>
          </a:solidFill>
          <a:ln w="5292">
            <a:solidFill>
              <a:srgbClr val="0F1E14"/>
            </a:solidFill>
            <a:prstDash val="solid"/>
            <a:headEnd type="none"/>
            <a:tailEnd type="none"/>
          </a:ln>
        </p:spPr>
        <p:txBody>
          <a:bodyPr wrap="square" lIns="201083" tIns="562" rIns="201083" bIns="562" rtlCol="0" anchor="ctr"/>
          <a:lstStyle/>
          <a:p>
            <a:pPr algn="ctr">
              <a:lnSpc>
                <a:spcPts val="1575"/>
              </a:lnSpc>
            </a:pPr>
            <a:endParaRPr lang="en-US" sz="1050" dirty="0"/>
          </a:p>
        </p:txBody>
      </p:sp>
      <p:sp>
        <p:nvSpPr>
          <p:cNvPr id="8" name="Text 4"/>
          <p:cNvSpPr/>
          <p:nvPr/>
        </p:nvSpPr>
        <p:spPr>
          <a:xfrm>
            <a:off x="476250" y="4547404"/>
            <a:ext cx="1695673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spc="60" kern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26 OCTOBER 2025</a:t>
            </a:r>
            <a:endParaRPr lang="en-US" sz="750" dirty="0"/>
          </a:p>
        </p:txBody>
      </p:sp>
      <p:sp>
        <p:nvSpPr>
          <p:cNvPr id="9" name="Text 5"/>
          <p:cNvSpPr/>
          <p:nvPr/>
        </p:nvSpPr>
        <p:spPr>
          <a:xfrm>
            <a:off x="2330522" y="4547404"/>
            <a:ext cx="1764916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spc="60" kern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K.X@MOOYU</a:t>
            </a:r>
            <a:endParaRPr lang="en-US" sz="750" dirty="0"/>
          </a:p>
        </p:txBody>
      </p:sp>
      <p:pic>
        <p:nvPicPr>
          <p:cNvPr id="10" name="Image 1" descr="https://pitch-assets-ccb95893-de3f-4266-973c-20049231b248.s3.eu-west-1.amazonaws.com/ccaac80e-7359-46e5-96b0-4089c738ba5b?pitch-bytes=1496578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7147619" y="190500"/>
            <a:ext cx="949012" cy="2057400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11" name="Image 2" descr="https://pitch-assets-ccb95893-de3f-4266-973c-20049231b248.s3.eu-west-1.amazonaws.com/3c15063e-200d-4e86-a4a0-1deac5b4d07f?pitch-bytes=3036173&amp;pitch-content-type=image%2F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7911435" y="2895146"/>
            <a:ext cx="949012" cy="2057400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12" name="Image 3" descr="https://pitch-assets-ccb95893-de3f-4266-973c-20049231b248.s3.eu-west-1.amazonaws.com/7bc009b5-0177-441b-95ef-cccd49bd7fd6?pitch-bytes=276462&amp;pitch-content-type=image%2Fjpe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572000" y="186795"/>
            <a:ext cx="2197458" cy="4762500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13" name="Image 4" descr="https://pitch-assets-ccb95893-de3f-4266-973c-20049231b248.s3.eu-west-1.amazonaws.com/d207d395-d3ee-413e-ae16-c21f0f8e70c1?pitch-bytes=4344760&amp;pitch-content-type=image%2F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7911594" y="639987"/>
            <a:ext cx="949012" cy="2057400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sp>
        <p:nvSpPr>
          <p:cNvPr id="14" name="Shape 6"/>
          <p:cNvSpPr/>
          <p:nvPr/>
        </p:nvSpPr>
        <p:spPr>
          <a:xfrm>
            <a:off x="6904851" y="3923232"/>
            <a:ext cx="885933" cy="0"/>
          </a:xfrm>
          <a:prstGeom prst="line">
            <a:avLst/>
          </a:prstGeom>
          <a:solidFill>
            <a:srgbClr val="275443"/>
          </a:solidFill>
          <a:ln w="21167">
            <a:solidFill>
              <a:srgbClr val="275443"/>
            </a:solidFill>
            <a:prstDash val="solid"/>
            <a:headEnd type="arrow"/>
            <a:tailEnd type="arrow"/>
          </a:ln>
        </p:spPr>
      </p:sp>
      <p:pic>
        <p:nvPicPr>
          <p:cNvPr id="15" name="Image 5" descr="https://pitch-assets-ccb95893-de3f-4266-973c-20049231b248.s3.eu-west-1.amazonaws.com/try-pitch-pdf-export-logo.svg">
            <a:hlinkClick r:id="rId9" tooltip="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CF5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b0f0ec1d-20bd-4b04-878d-028ab5c37e50?pitch-bytes=247&amp;pitch-content-type=image%2Fsvg%2Bxml">    </p:cNvPr>
          <p:cNvPicPr>
            <a:picLocks noChangeAspect="1"/>
          </p:cNvPicPr>
          <p:nvPr/>
        </p:nvPicPr>
        <p:blipFill>
          <a:blip r:embed="rId1">
            <a:alphaModFix amt="1500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6191220" y="-825819"/>
            <a:ext cx="2667024" cy="26670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685615" y="1839982"/>
            <a:ext cx="3976762" cy="15668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1800" b="1" dirty="0">
                <a:solidFill>
                  <a:srgbClr val="275443"/>
                </a:solidFill>
                <a:latin typeface="DengXian" pitchFamily="34" charset="0"/>
                <a:ea typeface="DengXian" pitchFamily="34" charset="-122"/>
                <a:cs typeface="DengXian" pitchFamily="34" charset="-120"/>
              </a:rPr>
              <a:t>动态统计图片生成引擎</a:t>
            </a:r>
            <a:endParaRPr lang="en-US" sz="1050" dirty="0"/>
          </a:p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275443"/>
                </a:solidFill>
                <a:latin typeface="DengXian" pitchFamily="34" charset="0"/>
                <a:ea typeface="DengXian" pitchFamily="34" charset="-122"/>
                <a:cs typeface="DengXian" pitchFamily="34" charset="-120"/>
              </a:rPr>
              <a:t>传统局限</a:t>
            </a:r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：分享内容单一，缺乏个性化。</a:t>
            </a:r>
            <a:endParaRPr lang="en-US" sz="1050" dirty="0"/>
          </a:p>
          <a:p>
            <a:pPr algn="l">
              <a:lnSpc>
                <a:spcPts val="1575"/>
              </a:lnSpc>
            </a:pPr>
            <a:endParaRPr lang="en-US" sz="1050" dirty="0"/>
          </a:p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275443"/>
                </a:solidFill>
                <a:latin typeface="DengXian" pitchFamily="34" charset="0"/>
                <a:ea typeface="DengXian" pitchFamily="34" charset="-122"/>
                <a:cs typeface="DengXian" pitchFamily="34" charset="-120"/>
              </a:rPr>
              <a:t>我们的解决方案</a:t>
            </a:r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：</a:t>
            </a:r>
            <a:endParaRPr lang="en-US" sz="1050" dirty="0"/>
          </a:p>
          <a:p>
            <a:pPr algn="l" marL="190500" indent="-190500">
              <a:lnSpc>
                <a:spcPts val="1575"/>
              </a:lnSpc>
              <a:buSzPct val="100000"/>
              <a:buChar char="•"/>
            </a:pPr>
            <a:r>
              <a:rPr lang="en-US" sz="1100" b="0" dirty="0">
                <a:solidFill>
                  <a:srgbClr val="275443"/>
                </a:solidFill>
                <a:latin typeface="DengXian" pitchFamily="34" charset="0"/>
                <a:ea typeface="DengXian" pitchFamily="34" charset="-122"/>
                <a:cs typeface="DengXian" pitchFamily="34" charset="-120"/>
              </a:rPr>
              <a:t>基于 </a:t>
            </a:r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Core Graphics</a:t>
            </a:r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 实时生成融合用户个人数据的统计图片。</a:t>
            </a:r>
            <a:endParaRPr lang="en-US" sz="1050" dirty="0"/>
          </a:p>
          <a:p>
            <a:pPr algn="l" marL="190500" indent="-190500">
              <a:lnSpc>
                <a:spcPts val="1575"/>
              </a:lnSpc>
              <a:buSzPct val="100000"/>
              <a:buChar char="•"/>
            </a:pPr>
            <a:r>
              <a:rPr lang="en-US" sz="1100" b="0" dirty="0">
                <a:solidFill>
                  <a:srgbClr val="275443"/>
                </a:solidFill>
                <a:latin typeface="DengXian" pitchFamily="34" charset="0"/>
                <a:ea typeface="DengXian" pitchFamily="34" charset="-122"/>
                <a:cs typeface="DengXian" pitchFamily="34" charset="-120"/>
              </a:rPr>
              <a:t>运用精心设计的渐变色彩与版式布局，确保每一张分享图片都兼具美学与独特性。</a:t>
            </a:r>
            <a:endParaRPr lang="en-US" sz="1050" dirty="0"/>
          </a:p>
        </p:txBody>
      </p:sp>
      <p:sp>
        <p:nvSpPr>
          <p:cNvPr id="5" name="Text 1"/>
          <p:cNvSpPr/>
          <p:nvPr/>
        </p:nvSpPr>
        <p:spPr>
          <a:xfrm>
            <a:off x="4685997" y="476055"/>
            <a:ext cx="3618682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25"/>
              </a:lnSpc>
            </a:pPr>
            <a:r>
              <a:rPr lang="en-US" sz="2100" b="0" dirty="0">
                <a:solidFill>
                  <a:srgbClr val="275443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Dynamic Engine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4685712" y="945190"/>
            <a:ext cx="361905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Empower visual storytelling</a:t>
            </a:r>
            <a:endParaRPr lang="en-US" sz="1050" dirty="0"/>
          </a:p>
        </p:txBody>
      </p:sp>
      <p:sp>
        <p:nvSpPr>
          <p:cNvPr id="7" name="Text 3"/>
          <p:cNvSpPr/>
          <p:nvPr/>
        </p:nvSpPr>
        <p:spPr>
          <a:xfrm>
            <a:off x="5052319" y="4547404"/>
            <a:ext cx="1708175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spc="60" kern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26 OCTOBER 2025</a:t>
            </a:r>
            <a:endParaRPr lang="en-US" sz="750" dirty="0"/>
          </a:p>
        </p:txBody>
      </p:sp>
      <p:sp>
        <p:nvSpPr>
          <p:cNvPr id="8" name="Text 4"/>
          <p:cNvSpPr/>
          <p:nvPr/>
        </p:nvSpPr>
        <p:spPr>
          <a:xfrm>
            <a:off x="6993566" y="4547404"/>
            <a:ext cx="1676102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spc="60" kern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K.X@MOOYU</a:t>
            </a:r>
            <a:endParaRPr lang="en-US" sz="750" dirty="0"/>
          </a:p>
        </p:txBody>
      </p:sp>
      <p:sp>
        <p:nvSpPr>
          <p:cNvPr id="9" name="Text 5"/>
          <p:cNvSpPr/>
          <p:nvPr/>
        </p:nvSpPr>
        <p:spPr>
          <a:xfrm>
            <a:off x="5050168" y="4454539"/>
            <a:ext cx="3619500" cy="0"/>
          </a:xfrm>
          <a:prstGeom prst="line">
            <a:avLst/>
          </a:prstGeom>
          <a:solidFill>
            <a:srgbClr val="275443"/>
          </a:solidFill>
          <a:ln w="5292">
            <a:solidFill>
              <a:srgbClr val="0F1E14"/>
            </a:solidFill>
            <a:prstDash val="solid"/>
            <a:headEnd type="none"/>
            <a:tailEnd type="none"/>
          </a:ln>
        </p:spPr>
        <p:txBody>
          <a:bodyPr wrap="square" lIns="201083" tIns="562" rIns="201083" bIns="562" rtlCol="0" anchor="ctr"/>
          <a:lstStyle/>
          <a:p>
            <a:pPr algn="ctr">
              <a:lnSpc>
                <a:spcPts val="1575"/>
              </a:lnSpc>
            </a:pPr>
            <a:endParaRPr lang="en-US" sz="1050" dirty="0"/>
          </a:p>
        </p:txBody>
      </p:sp>
      <p:pic>
        <p:nvPicPr>
          <p:cNvPr id="10" name="Image 1" descr="https://pitch-assets-ccb95893-de3f-4266-973c-20049231b248.s3.eu-west-1.amazonaws.com/bc887926-9401-45cb-865c-9dbdfafb7c84?pitch-bytes=639774&amp;pitch-content-type=image%2Fjpe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54215" y="476543"/>
            <a:ext cx="2547539" cy="4102009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11" name="Image 2" descr="https://pitch-assets-ccb95893-de3f-4266-973c-20049231b248.s3.eu-west-1.amazonaws.com/cfdec71a-9fcf-4975-b75d-43ea33d5029d?pitch-bytes=500546&amp;pitch-content-type=image%2Fjpe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2844756" y="476543"/>
            <a:ext cx="1426628" cy="4102009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12" name="Image 3" descr="https://pitch-assets-ccb95893-de3f-4266-973c-20049231b248.s3.eu-west-1.amazonaws.com/try-pitch-pdf-export-logo.svg">
            <a:hlinkClick r:id="rId7" tooltip="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CF5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48574" y="3643885"/>
            <a:ext cx="3620319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625"/>
              </a:lnSpc>
            </a:pPr>
            <a:r>
              <a:rPr lang="en-US" sz="2100" b="0" dirty="0">
                <a:solidFill>
                  <a:srgbClr val="275443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Dynamic Image Stats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5052319" y="4547404"/>
            <a:ext cx="1708175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spc="60" kern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26 OCTOBER 2025</a:t>
            </a:r>
            <a:endParaRPr lang="en-US" sz="750" dirty="0"/>
          </a:p>
        </p:txBody>
      </p:sp>
      <p:sp>
        <p:nvSpPr>
          <p:cNvPr id="5" name="Text 2"/>
          <p:cNvSpPr/>
          <p:nvPr/>
        </p:nvSpPr>
        <p:spPr>
          <a:xfrm>
            <a:off x="6993565" y="4547404"/>
            <a:ext cx="1676103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spc="60" kern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K.X@MOOYU</a:t>
            </a:r>
            <a:endParaRPr lang="en-US" sz="750" dirty="0"/>
          </a:p>
        </p:txBody>
      </p:sp>
      <p:sp>
        <p:nvSpPr>
          <p:cNvPr id="6" name="Shape 3"/>
          <p:cNvSpPr/>
          <p:nvPr/>
        </p:nvSpPr>
        <p:spPr>
          <a:xfrm>
            <a:off x="5050168" y="4454539"/>
            <a:ext cx="3619500" cy="0"/>
          </a:xfrm>
          <a:prstGeom prst="line">
            <a:avLst/>
          </a:prstGeom>
          <a:solidFill>
            <a:srgbClr val="275443"/>
          </a:solidFill>
          <a:ln w="5292">
            <a:solidFill>
              <a:srgbClr val="0F1E14"/>
            </a:solidFill>
            <a:prstDash val="solid"/>
            <a:headEnd type="none"/>
            <a:tailEnd type="none"/>
          </a:ln>
        </p:spPr>
      </p:sp>
      <p:sp>
        <p:nvSpPr>
          <p:cNvPr id="7" name="Text 4"/>
          <p:cNvSpPr/>
          <p:nvPr/>
        </p:nvSpPr>
        <p:spPr>
          <a:xfrm>
            <a:off x="5052711" y="2101028"/>
            <a:ext cx="3976688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1800" b="1" dirty="0">
                <a:solidFill>
                  <a:srgbClr val="275443"/>
                </a:solidFill>
                <a:latin typeface="DengXian" pitchFamily="34" charset="0"/>
                <a:ea typeface="DengXian" pitchFamily="34" charset="-122"/>
                <a:cs typeface="DengXian" pitchFamily="34" charset="-120"/>
              </a:rPr>
              <a:t>优雅的地图可视化智能聚合算法</a:t>
            </a:r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：</a:t>
            </a:r>
            <a:endParaRPr lang="en-US" sz="1050" dirty="0"/>
          </a:p>
          <a:p>
            <a:pPr algn="l">
              <a:lnSpc>
                <a:spcPts val="1575"/>
              </a:lnSpc>
            </a:pPr>
            <a:endParaRPr lang="en-US" sz="1050" dirty="0"/>
          </a:p>
          <a:p>
            <a:pPr algn="l" marL="190500" indent="-190500">
              <a:lnSpc>
                <a:spcPts val="1575"/>
              </a:lnSpc>
              <a:buSzPct val="100000"/>
              <a:buChar char="•"/>
            </a:pPr>
            <a:r>
              <a:rPr lang="en-US" sz="1100" b="0" dirty="0">
                <a:solidFill>
                  <a:srgbClr val="275443"/>
                </a:solidFill>
                <a:latin typeface="DengXian" pitchFamily="34" charset="0"/>
                <a:ea typeface="DengXian" pitchFamily="34" charset="-122"/>
                <a:cs typeface="DengXian" pitchFamily="34" charset="-120"/>
              </a:rPr>
              <a:t>自动合并相近地点，保持界面清爽。</a:t>
            </a:r>
            <a:endParaRPr lang="en-US" sz="1050" dirty="0"/>
          </a:p>
          <a:p>
            <a:pPr algn="l" marL="190500" indent="-190500">
              <a:lnSpc>
                <a:spcPts val="1575"/>
              </a:lnSpc>
              <a:buSzPct val="100000"/>
              <a:buChar char="•"/>
            </a:pPr>
            <a:r>
              <a:rPr lang="en-US" sz="1100" b="1" dirty="0">
                <a:solidFill>
                  <a:srgbClr val="275443"/>
                </a:solidFill>
                <a:latin typeface="DengXian" pitchFamily="34" charset="0"/>
                <a:ea typeface="DengXian" pitchFamily="34" charset="-122"/>
                <a:cs typeface="DengXian" pitchFamily="34" charset="-120"/>
              </a:rPr>
              <a:t>游记连线可视化</a:t>
            </a:r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275443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：同一游记内的地点以清晰虚线连接，增强叙事连贯性。</a:t>
            </a:r>
            <a:endParaRPr lang="en-US" sz="1050" dirty="0"/>
          </a:p>
        </p:txBody>
      </p:sp>
      <p:pic>
        <p:nvPicPr>
          <p:cNvPr id="8" name="Image 0" descr="https://pitch-assets-ccb95893-de3f-4266-973c-20049231b248.s3.eu-west-1.amazonaws.com/b06f7b08-0ec4-4346-a03e-59830ba53ac3?pitch-bytes=3481783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704032" y="1170114"/>
            <a:ext cx="1397572" cy="3029850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9" name="Image 1" descr="https://pitch-assets-ccb95893-de3f-4266-973c-20049231b248.s3.eu-west-1.amazonaws.com/87ff7123-ab98-4808-bcd9-e1e881de95f8?pitch-bytes=4183082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261815" y="1166039"/>
            <a:ext cx="1397572" cy="3029850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10" name="Image 2" descr="https://pitch-assets-ccb95893-de3f-4266-973c-20049231b248.s3.eu-west-1.amazonaws.com/cb411488-d137-4588-9b62-e427d87ce28b?pitch-bytes=3036173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46248" y="1165575"/>
            <a:ext cx="1397572" cy="3029850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sp>
        <p:nvSpPr>
          <p:cNvPr id="11" name="Shape 5"/>
          <p:cNvSpPr/>
          <p:nvPr/>
        </p:nvSpPr>
        <p:spPr>
          <a:xfrm>
            <a:off x="845155" y="910777"/>
            <a:ext cx="3115308" cy="0"/>
          </a:xfrm>
          <a:prstGeom prst="line">
            <a:avLst/>
          </a:prstGeom>
          <a:solidFill>
            <a:srgbClr val="275443"/>
          </a:solidFill>
          <a:ln w="21167">
            <a:solidFill>
              <a:srgbClr val="275443"/>
            </a:solidFill>
            <a:prstDash val="solid"/>
            <a:headEnd type="none"/>
            <a:tailEnd type="arrow"/>
          </a:ln>
        </p:spPr>
      </p:sp>
      <p:pic>
        <p:nvPicPr>
          <p:cNvPr id="12" name="Image 3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CF5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631" y="476055"/>
            <a:ext cx="3618756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25"/>
              </a:lnSpc>
            </a:pPr>
            <a:r>
              <a:rPr lang="en-US" sz="2100" b="0" dirty="0">
                <a:solidFill>
                  <a:srgbClr val="275443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Seamless Multilingual Experience</a:t>
            </a:r>
            <a:endParaRPr lang="en-US" sz="2100" dirty="0"/>
          </a:p>
        </p:txBody>
      </p:sp>
      <p:sp>
        <p:nvSpPr>
          <p:cNvPr id="4" name="Text 1"/>
          <p:cNvSpPr/>
          <p:nvPr/>
        </p:nvSpPr>
        <p:spPr>
          <a:xfrm>
            <a:off x="476347" y="1311143"/>
            <a:ext cx="361905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Visionary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476347" y="1508331"/>
            <a:ext cx="361905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Enhanced user experience across languages effortlessly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476347" y="2145750"/>
            <a:ext cx="361905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Inspiration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476347" y="2342938"/>
            <a:ext cx="3619054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Transforming travel apps with emotional depth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76250" y="4547404"/>
            <a:ext cx="1695673" cy="1190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spc="60" kern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26 OCTOBER 2025</a:t>
            </a:r>
            <a:endParaRPr lang="en-US" sz="750" dirty="0"/>
          </a:p>
        </p:txBody>
      </p:sp>
      <p:sp>
        <p:nvSpPr>
          <p:cNvPr id="9" name="Text 6"/>
          <p:cNvSpPr/>
          <p:nvPr/>
        </p:nvSpPr>
        <p:spPr>
          <a:xfrm>
            <a:off x="2330634" y="4547404"/>
            <a:ext cx="1764804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spc="60" kern="0" dirty="0">
                <a:solidFill>
                  <a:srgbClr val="0F1E1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K.X@MOOYU</a:t>
            </a:r>
            <a:endParaRPr lang="en-US" sz="750" dirty="0"/>
          </a:p>
        </p:txBody>
      </p:sp>
      <p:sp>
        <p:nvSpPr>
          <p:cNvPr id="10" name="Shape 7"/>
          <p:cNvSpPr/>
          <p:nvPr/>
        </p:nvSpPr>
        <p:spPr>
          <a:xfrm>
            <a:off x="474099" y="4454539"/>
            <a:ext cx="3619500" cy="0"/>
          </a:xfrm>
          <a:prstGeom prst="line">
            <a:avLst/>
          </a:prstGeom>
          <a:solidFill>
            <a:srgbClr val="275443"/>
          </a:solidFill>
          <a:ln w="5292">
            <a:solidFill>
              <a:srgbClr val="0F1E14"/>
            </a:solidFill>
            <a:prstDash val="solid"/>
            <a:headEnd type="none"/>
            <a:tailEnd type="none"/>
          </a:ln>
        </p:spPr>
      </p:sp>
      <p:sp>
        <p:nvSpPr>
          <p:cNvPr id="11" name="Text 8"/>
          <p:cNvSpPr/>
          <p:nvPr/>
        </p:nvSpPr>
        <p:spPr>
          <a:xfrm>
            <a:off x="476250" y="3014689"/>
            <a:ext cx="3619128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1800" b="1" dirty="0">
                <a:solidFill>
                  <a:srgbClr val="275443"/>
                </a:solidFill>
                <a:latin typeface="DengXian" pitchFamily="34" charset="0"/>
                <a:ea typeface="DengXian" pitchFamily="34" charset="-122"/>
                <a:cs typeface="DengXian" pitchFamily="34" charset="-120"/>
              </a:rPr>
              <a:t>无缝的多语言体验</a:t>
            </a:r>
            <a:endParaRPr lang="en-US" sz="1050" dirty="0"/>
          </a:p>
          <a:p>
            <a:pPr algn="l">
              <a:lnSpc>
                <a:spcPts val="1575"/>
              </a:lnSpc>
            </a:pPr>
            <a:endParaRPr lang="en-US" sz="1050" dirty="0"/>
          </a:p>
          <a:p>
            <a:pPr algn="l" marL="190500" indent="-190500">
              <a:lnSpc>
                <a:spcPts val="1575"/>
              </a:lnSpc>
              <a:buSzPct val="100000"/>
              <a:buChar char="•"/>
            </a:pPr>
            <a:r>
              <a:rPr lang="en-US" sz="1100" b="1" dirty="0">
                <a:solidFill>
                  <a:srgbClr val="275443"/>
                </a:solidFill>
                <a:latin typeface="DengXian" pitchFamily="34" charset="0"/>
                <a:ea typeface="DengXian" pitchFamily="34" charset="-122"/>
                <a:cs typeface="DengXian" pitchFamily="34" charset="-120"/>
              </a:rPr>
              <a:t>应用启动时即自动检测并适配系统语言（中文/英文）。</a:t>
            </a:r>
            <a:endParaRPr lang="en-US" sz="1050" dirty="0"/>
          </a:p>
          <a:p>
            <a:pPr algn="l" marL="190500" indent="-190500">
              <a:lnSpc>
                <a:spcPts val="1575"/>
              </a:lnSpc>
              <a:buSzPct val="100000"/>
              <a:buChar char="•"/>
            </a:pPr>
            <a:r>
              <a:rPr lang="en-US" sz="1100" b="1" dirty="0">
                <a:solidFill>
                  <a:srgbClr val="275443"/>
                </a:solidFill>
                <a:latin typeface="DengXian" pitchFamily="34" charset="0"/>
                <a:ea typeface="DengXian" pitchFamily="34" charset="-122"/>
                <a:cs typeface="DengXian" pitchFamily="34" charset="-120"/>
              </a:rPr>
              <a:t>所有界面元素、提示信息均支持完整双语，并可随时切换，无需重启。</a:t>
            </a:r>
            <a:endParaRPr lang="en-US" sz="1050" dirty="0"/>
          </a:p>
        </p:txBody>
      </p:sp>
      <p:pic>
        <p:nvPicPr>
          <p:cNvPr id="12" name="Image 0" descr="https://pitch-assets-ccb95893-de3f-4266-973c-20049231b248.s3.eu-west-1.amazonaws.com/0834a742-a27b-4131-ba44-8d85e5eec544?pitch-bytes=185460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835314" y="149897"/>
            <a:ext cx="1077914" cy="2336851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13" name="Image 1" descr="https://pitch-assets-ccb95893-de3f-4266-973c-20049231b248.s3.eu-west-1.amazonaws.com/37c0f6ee-138c-44ea-99da-5a34be218a52?pitch-bytes=481431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7417588" y="149897"/>
            <a:ext cx="1077914" cy="2336851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14" name="Image 2" descr="https://pitch-assets-ccb95893-de3f-4266-973c-20049231b248.s3.eu-west-1.amazonaws.com/de54a963-c45c-440c-96bb-935e27e25983?pitch-bytes=511059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5832510" y="2652451"/>
            <a:ext cx="1077914" cy="2336851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15" name="Image 3" descr="https://pitch-assets-ccb95893-de3f-4266-973c-20049231b248.s3.eu-west-1.amazonaws.com/f2a0aded-dc84-49e8-bd78-2cfa9c2201cc?pitch-bytes=490978&amp;pitch-content-type=image%2F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7414784" y="2652451"/>
            <a:ext cx="1077914" cy="2336851"/>
          </a:xfrm>
          <a:prstGeom prst="rect">
            <a:avLst/>
          </a:prstGeom>
          <a:effectLst>
            <a:outerShdw sx="100000" sy="100000" kx="0" ky="0" algn="bl" rotWithShape="0" blurRad="406400" dist="50800" dir="5400000">
              <a:srgbClr val="000000">
                <a:alpha val="20000"/>
              </a:srgbClr>
            </a:outerShdw>
          </a:effectLst>
        </p:spPr>
      </p:pic>
      <p:pic>
        <p:nvPicPr>
          <p:cNvPr id="16" name="Image 4" descr="https://pitch-assets-ccb95893-de3f-4266-973c-20049231b248.s3.eu-west-1.amazonaws.com/try-pitch-pdf-export-logo.svg">
            <a:hlinkClick r:id="rId7" tooltip="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✨AI · Beyond Tools: Emotional Travel Experience</dc:title>
  <dc:subject>PptxGenJS Presentation</dc:subject>
  <dc:creator>Pitch Software GmbH</dc:creator>
  <cp:lastModifiedBy>Pitch Software GmbH</cp:lastModifiedBy>
  <cp:revision>1</cp:revision>
  <dcterms:created xsi:type="dcterms:W3CDTF">2025-10-26T10:11:56Z</dcterms:created>
  <dcterms:modified xsi:type="dcterms:W3CDTF">2025-10-26T10:11:56Z</dcterms:modified>
</cp:coreProperties>
</file>